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A7BB1F-A8BF-482F-82A2-1BA169E76698}"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2352243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7BB1F-A8BF-482F-82A2-1BA169E76698}"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2087037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7BB1F-A8BF-482F-82A2-1BA169E76698}"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3673272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7BB1F-A8BF-482F-82A2-1BA169E76698}"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93902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A7BB1F-A8BF-482F-82A2-1BA169E76698}"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1144126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A7BB1F-A8BF-482F-82A2-1BA169E76698}"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2416741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A7BB1F-A8BF-482F-82A2-1BA169E76698}"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1827831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A7BB1F-A8BF-482F-82A2-1BA169E76698}"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3832477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A7BB1F-A8BF-482F-82A2-1BA169E76698}"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395237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A7BB1F-A8BF-482F-82A2-1BA169E76698}"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2740040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A7BB1F-A8BF-482F-82A2-1BA169E76698}"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3501286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A7BB1F-A8BF-482F-82A2-1BA169E76698}" type="datetimeFigureOut">
              <a:rPr lang="en-US" smtClean="0"/>
              <a:t>10/11/2016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4E089-7D05-4F6B-B7C5-212D7E46C359}" type="slidenum">
              <a:rPr lang="en-US" smtClean="0"/>
              <a:t>‹#›</a:t>
            </a:fld>
            <a:endParaRPr lang="en-US"/>
          </a:p>
        </p:txBody>
      </p:sp>
    </p:spTree>
    <p:extLst>
      <p:ext uri="{BB962C8B-B14F-4D97-AF65-F5344CB8AC3E}">
        <p14:creationId xmlns:p14="http://schemas.microsoft.com/office/powerpoint/2010/main" val="294554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Esquema</a:t>
            </a:r>
            <a:r>
              <a:rPr lang="en-US" dirty="0" smtClean="0"/>
              <a:t> del </a:t>
            </a:r>
            <a:r>
              <a:rPr lang="en-US" dirty="0" err="1" smtClean="0"/>
              <a:t>Comentario</a:t>
            </a:r>
            <a:r>
              <a:rPr lang="en-US" dirty="0" smtClean="0"/>
              <a:t> de </a:t>
            </a:r>
            <a:r>
              <a:rPr lang="en-US" dirty="0" err="1" smtClean="0"/>
              <a:t>Texto</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46039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LOCALIZACIÓN </a:t>
            </a:r>
            <a:br>
              <a:rPr lang="en-US" dirty="0" smtClean="0"/>
            </a:br>
            <a:endParaRPr lang="en-US" dirty="0"/>
          </a:p>
        </p:txBody>
      </p:sp>
      <p:sp>
        <p:nvSpPr>
          <p:cNvPr id="3" name="Content Placeholder 2"/>
          <p:cNvSpPr>
            <a:spLocks noGrp="1"/>
          </p:cNvSpPr>
          <p:nvPr>
            <p:ph idx="1"/>
          </p:nvPr>
        </p:nvSpPr>
        <p:spPr/>
        <p:txBody>
          <a:bodyPr>
            <a:normAutofit/>
          </a:bodyPr>
          <a:lstStyle/>
          <a:p>
            <a:r>
              <a:rPr lang="es-ES" dirty="0" smtClean="0"/>
              <a:t>Relaciona la obra con el autor, su vida y su obra.</a:t>
            </a:r>
          </a:p>
          <a:p>
            <a:r>
              <a:rPr lang="es-ES" dirty="0" smtClean="0"/>
              <a:t> Sitúala dentro del contexto histórico e ideológico de su tiempo.</a:t>
            </a:r>
          </a:p>
          <a:p>
            <a:r>
              <a:rPr lang="es-ES" dirty="0" smtClean="0"/>
              <a:t> Relaciona la obra con el contexto literario (época o movimiento literario) y con las características del género al que pertenece.</a:t>
            </a:r>
          </a:p>
          <a:p>
            <a:endParaRPr lang="en-US" dirty="0"/>
          </a:p>
        </p:txBody>
      </p:sp>
    </p:spTree>
    <p:extLst>
      <p:ext uri="{BB962C8B-B14F-4D97-AF65-F5344CB8AC3E}">
        <p14:creationId xmlns:p14="http://schemas.microsoft.com/office/powerpoint/2010/main" val="300931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TEMA</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s-ES" dirty="0" smtClean="0"/>
          </a:p>
          <a:p>
            <a:r>
              <a:rPr lang="es-ES" dirty="0" smtClean="0"/>
              <a:t>Establecer el tema es delimitar la idea central que origina y da sentido al texto. Hay que prescindir de los datos anecdóticos.</a:t>
            </a:r>
          </a:p>
          <a:p>
            <a:r>
              <a:rPr lang="es-ES" dirty="0" smtClean="0"/>
              <a:t>Determina el tema o temas presentes. </a:t>
            </a:r>
            <a:r>
              <a:rPr lang="es-ES" b="1" dirty="0" smtClean="0"/>
              <a:t>Si aparecen tópicos literarios deberás mencionarlos y explicarlos</a:t>
            </a:r>
            <a:r>
              <a:rPr lang="es-ES" dirty="0" smtClean="0"/>
              <a:t>. (La formulación de los temas ha de ser breve y concisa)</a:t>
            </a:r>
          </a:p>
          <a:p>
            <a:r>
              <a:rPr lang="es-ES" dirty="0" smtClean="0"/>
              <a:t>Relaciona el/los tema/s con el periodo literario y con la producción del autor</a:t>
            </a:r>
          </a:p>
          <a:p>
            <a:r>
              <a:rPr lang="es-ES" dirty="0" smtClean="0"/>
              <a:t>Resume brevemente el argumento.</a:t>
            </a:r>
          </a:p>
          <a:p>
            <a:endParaRPr lang="en-US" dirty="0"/>
          </a:p>
        </p:txBody>
      </p:sp>
    </p:spTree>
    <p:extLst>
      <p:ext uri="{BB962C8B-B14F-4D97-AF65-F5344CB8AC3E}">
        <p14:creationId xmlns:p14="http://schemas.microsoft.com/office/powerpoint/2010/main" val="3702838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ESTRUCTURA</a:t>
            </a:r>
            <a:endParaRPr lang="en-US" dirty="0"/>
          </a:p>
        </p:txBody>
      </p:sp>
      <p:sp>
        <p:nvSpPr>
          <p:cNvPr id="3" name="Content Placeholder 2"/>
          <p:cNvSpPr>
            <a:spLocks noGrp="1"/>
          </p:cNvSpPr>
          <p:nvPr>
            <p:ph idx="1"/>
          </p:nvPr>
        </p:nvSpPr>
        <p:spPr/>
        <p:txBody>
          <a:bodyPr/>
          <a:lstStyle/>
          <a:p>
            <a:pPr marL="0" indent="0">
              <a:buNone/>
            </a:pPr>
            <a:r>
              <a:rPr lang="es-ES" dirty="0" smtClean="0"/>
              <a:t>ESTRUCTURA EXTERNA</a:t>
            </a:r>
          </a:p>
          <a:p>
            <a:r>
              <a:rPr lang="es-ES" dirty="0" smtClean="0"/>
              <a:t>Si se trata de un texto poético, realiza el análisis métrico: medida, rima, estrofa, poema…</a:t>
            </a:r>
          </a:p>
          <a:p>
            <a:r>
              <a:rPr lang="es-ES" dirty="0" smtClean="0"/>
              <a:t>Si es un texto narrativo, indica cuántos párrafos o capítulos lo forman.</a:t>
            </a:r>
          </a:p>
          <a:p>
            <a:endParaRPr lang="en-US" dirty="0"/>
          </a:p>
        </p:txBody>
      </p:sp>
    </p:spTree>
    <p:extLst>
      <p:ext uri="{BB962C8B-B14F-4D97-AF65-F5344CB8AC3E}">
        <p14:creationId xmlns:p14="http://schemas.microsoft.com/office/powerpoint/2010/main" val="423189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s-ES" dirty="0" smtClean="0"/>
              <a:t>ESTRUCTURA INTERNA</a:t>
            </a:r>
          </a:p>
          <a:p>
            <a:r>
              <a:rPr lang="es-ES" dirty="0" smtClean="0"/>
              <a:t>Divide el texto en partes teniendo en cuenta el desarrollo lógico del contenido.</a:t>
            </a:r>
          </a:p>
          <a:p>
            <a:endParaRPr lang="en-US" dirty="0"/>
          </a:p>
        </p:txBody>
      </p:sp>
    </p:spTree>
    <p:extLst>
      <p:ext uri="{BB962C8B-B14F-4D97-AF65-F5344CB8AC3E}">
        <p14:creationId xmlns:p14="http://schemas.microsoft.com/office/powerpoint/2010/main" val="553057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
            </a:r>
            <a:br>
              <a:rPr lang="es-ES" dirty="0" smtClean="0"/>
            </a:br>
            <a:r>
              <a:rPr lang="es-ES" dirty="0" smtClean="0"/>
              <a:t>ANÁLISIS DE LA FORMA PARTIENDO DEL CONTENIDO</a:t>
            </a:r>
            <a:br>
              <a:rPr lang="es-ES" dirty="0" smtClean="0"/>
            </a:br>
            <a:endParaRPr lang="en-US" dirty="0"/>
          </a:p>
        </p:txBody>
      </p:sp>
      <p:sp>
        <p:nvSpPr>
          <p:cNvPr id="3" name="Content Placeholder 2"/>
          <p:cNvSpPr>
            <a:spLocks noGrp="1"/>
          </p:cNvSpPr>
          <p:nvPr>
            <p:ph idx="1"/>
          </p:nvPr>
        </p:nvSpPr>
        <p:spPr/>
        <p:txBody>
          <a:bodyPr>
            <a:normAutofit fontScale="92500"/>
          </a:bodyPr>
          <a:lstStyle/>
          <a:p>
            <a:pPr marL="0" indent="0">
              <a:buNone/>
            </a:pPr>
            <a:r>
              <a:rPr lang="es-ES" dirty="0" smtClean="0"/>
              <a:t>Siguiendo el los apartados que has propuesto en la estructura interna, comenta el </a:t>
            </a:r>
            <a:r>
              <a:rPr lang="es-ES" dirty="0" smtClean="0">
                <a:solidFill>
                  <a:srgbClr val="FF0000"/>
                </a:solidFill>
              </a:rPr>
              <a:t>desarrollo</a:t>
            </a:r>
            <a:r>
              <a:rPr lang="es-ES" dirty="0" smtClean="0"/>
              <a:t> de los </a:t>
            </a:r>
            <a:r>
              <a:rPr lang="es-ES" dirty="0" smtClean="0">
                <a:solidFill>
                  <a:srgbClr val="FF0000"/>
                </a:solidFill>
              </a:rPr>
              <a:t>temas</a:t>
            </a:r>
            <a:r>
              <a:rPr lang="es-ES" dirty="0" smtClean="0"/>
              <a:t> que se da en las diferentes partes explicando no sólo qué se dice, sino también cómo se dice. Es la parte más extensa del comentario. </a:t>
            </a:r>
          </a:p>
          <a:p>
            <a:pPr marL="0" indent="0">
              <a:buNone/>
            </a:pPr>
            <a:r>
              <a:rPr lang="es-ES" dirty="0" smtClean="0"/>
              <a:t>Describe la relación entre </a:t>
            </a:r>
            <a:r>
              <a:rPr lang="es-ES" dirty="0" smtClean="0">
                <a:solidFill>
                  <a:srgbClr val="FF0000"/>
                </a:solidFill>
              </a:rPr>
              <a:t>el contenido del poema </a:t>
            </a:r>
            <a:r>
              <a:rPr lang="es-ES" dirty="0" smtClean="0"/>
              <a:t>y </a:t>
            </a:r>
            <a:r>
              <a:rPr lang="es-ES" dirty="0" smtClean="0">
                <a:solidFill>
                  <a:srgbClr val="FF0000"/>
                </a:solidFill>
              </a:rPr>
              <a:t>los recursos estilísticos </a:t>
            </a:r>
            <a:r>
              <a:rPr lang="es-ES" dirty="0" smtClean="0"/>
              <a:t>presentes en el texto. Tienes que analizar la lengua del texto  y relacionarla con el desarrollo del tema y con la intención del autor.</a:t>
            </a:r>
          </a:p>
          <a:p>
            <a:endParaRPr lang="en-US" dirty="0"/>
          </a:p>
        </p:txBody>
      </p:sp>
    </p:spTree>
    <p:extLst>
      <p:ext uri="{BB962C8B-B14F-4D97-AF65-F5344CB8AC3E}">
        <p14:creationId xmlns:p14="http://schemas.microsoft.com/office/powerpoint/2010/main" val="3500134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s-ES" dirty="0" smtClean="0"/>
              <a:t> Análisis de los tiempos verbales</a:t>
            </a:r>
          </a:p>
          <a:p>
            <a:r>
              <a:rPr lang="es-ES" dirty="0" smtClean="0"/>
              <a:t> Análisis de los sustantivos (concreto, comunes, abstractos...)</a:t>
            </a:r>
          </a:p>
          <a:p>
            <a:r>
              <a:rPr lang="es-ES" dirty="0" smtClean="0"/>
              <a:t>Análisis de los adjetivos </a:t>
            </a:r>
          </a:p>
          <a:p>
            <a:r>
              <a:rPr lang="es-ES" dirty="0" smtClean="0"/>
              <a:t>Aspectos estilísticos: Debes señalar las figuras retóricas o estilísticas que aparecen en el texto y relacionarlas con el contenido: aliteraciones, comparaciones, metáforas, repeticiones...</a:t>
            </a:r>
          </a:p>
          <a:p>
            <a:r>
              <a:rPr lang="es-ES" dirty="0" smtClean="0"/>
              <a:t>Tipo de lenguaje: culto, común, coloquial...</a:t>
            </a:r>
            <a:endParaRPr lang="en-US" dirty="0"/>
          </a:p>
        </p:txBody>
      </p:sp>
    </p:spTree>
    <p:extLst>
      <p:ext uri="{BB962C8B-B14F-4D97-AF65-F5344CB8AC3E}">
        <p14:creationId xmlns:p14="http://schemas.microsoft.com/office/powerpoint/2010/main" val="147344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CONCLUSIÓN Y SÍNTESIS</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s-ES" dirty="0" smtClean="0"/>
              <a:t>Valora el texto teniendo en cuenta los aspectos más relevantes que habrás comentado arriba. Debes resumir con un breve texto las cuestiones que más te hayan llamado la atención por su </a:t>
            </a:r>
            <a:r>
              <a:rPr lang="es-ES" dirty="0" smtClean="0">
                <a:solidFill>
                  <a:srgbClr val="FF0000"/>
                </a:solidFill>
              </a:rPr>
              <a:t>fuerza expresiva</a:t>
            </a:r>
            <a:r>
              <a:rPr lang="es-ES" dirty="0" smtClean="0"/>
              <a:t>, por su originalidad y representatividad.</a:t>
            </a:r>
          </a:p>
          <a:p>
            <a:endParaRPr lang="en-US" dirty="0"/>
          </a:p>
        </p:txBody>
      </p:sp>
    </p:spTree>
    <p:extLst>
      <p:ext uri="{BB962C8B-B14F-4D97-AF65-F5344CB8AC3E}">
        <p14:creationId xmlns:p14="http://schemas.microsoft.com/office/powerpoint/2010/main" val="1534762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366</Words>
  <Application>Microsoft Office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Esquema del Comentario de Texto</vt:lpstr>
      <vt:lpstr> LOCALIZACIÓN  </vt:lpstr>
      <vt:lpstr>TEMA</vt:lpstr>
      <vt:lpstr>ESTRUCTURA</vt:lpstr>
      <vt:lpstr>PowerPoint Presentation</vt:lpstr>
      <vt:lpstr> ANÁLISIS DE LA FORMA PARTIENDO DEL CONTENIDO </vt:lpstr>
      <vt:lpstr>PowerPoint Presentation</vt:lpstr>
      <vt:lpstr> CONCLUSIÓN Y SÍNTESIS </vt:lpstr>
    </vt:vector>
  </TitlesOfParts>
  <Company>Scarsdale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Esquema del Comentario de Texto</dc:title>
  <dc:creator>Scarsdale High School</dc:creator>
  <cp:lastModifiedBy>Scarsdale High School</cp:lastModifiedBy>
  <cp:revision>4</cp:revision>
  <dcterms:created xsi:type="dcterms:W3CDTF">2015-09-22T01:36:29Z</dcterms:created>
  <dcterms:modified xsi:type="dcterms:W3CDTF">2016-10-11T14:56:13Z</dcterms:modified>
</cp:coreProperties>
</file>